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61" r:id="rId5"/>
    <p:sldId id="263" r:id="rId6"/>
  </p:sldIdLst>
  <p:sldSz cx="24384000" cy="13716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9051" autoAdjust="0"/>
  </p:normalViewPr>
  <p:slideViewPr>
    <p:cSldViewPr snapToGrid="0" snapToObjects="1">
      <p:cViewPr varScale="1">
        <p:scale>
          <a:sx n="52" d="100"/>
          <a:sy n="52" d="100"/>
        </p:scale>
        <p:origin x="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047DE-1715-4965-848B-08FD5D028352}" type="datetimeFigureOut">
              <a:rPr lang="fr-FR" smtClean="0"/>
              <a:t>01/02/2022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8B0FE-6451-4037-95E4-D97673F82E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009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ige.europa.eu/gender-equality-index/2021/domain/power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ige.europa.eu/publications/gender-equality-index-2019-report/more-gender-equality-corporate-boards-only-few-member-states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presidence-francaise.consilium.europa.eu/en/news/french-president-emmanuel-macron-s-speech-at-the-european-parliament-strasbourg-19-january-2022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?uri=celex%3A52012PC0614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data.consilium.europa.eu/doc/document/ST-9496-2017-INIT/en/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200" b="0" i="0" dirty="0" smtClean="0">
                <a:effectLst/>
                <a:latin typeface="Helvetica Neue"/>
                <a:ea typeface="Helvetica Neue"/>
                <a:cs typeface="Helvetica Neue"/>
                <a:sym typeface="Helvetica Neue"/>
              </a:rPr>
              <a:t>Sources : http://ec.europa.eu/justice/gender-equality/files/women-on-boards_en.pdf</a:t>
            </a:r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err="1" smtClean="0">
                <a:hlinkClick r:id="rId3"/>
              </a:rPr>
              <a:t>European</a:t>
            </a:r>
            <a:r>
              <a:rPr lang="fr-FR" dirty="0" smtClean="0">
                <a:hlinkClick r:id="rId3"/>
              </a:rPr>
              <a:t> Union | Power | 2021 | </a:t>
            </a:r>
            <a:r>
              <a:rPr lang="fr-FR" dirty="0" err="1" smtClean="0">
                <a:hlinkClick r:id="rId3"/>
              </a:rPr>
              <a:t>Gender</a:t>
            </a:r>
            <a:r>
              <a:rPr lang="fr-FR" dirty="0" smtClean="0">
                <a:hlinkClick r:id="rId3"/>
              </a:rPr>
              <a:t> </a:t>
            </a:r>
            <a:r>
              <a:rPr lang="fr-FR" dirty="0" err="1" smtClean="0">
                <a:hlinkClick r:id="rId3"/>
              </a:rPr>
              <a:t>Equality</a:t>
            </a:r>
            <a:r>
              <a:rPr lang="fr-FR" dirty="0" smtClean="0">
                <a:hlinkClick r:id="rId3"/>
              </a:rPr>
              <a:t> Index | </a:t>
            </a:r>
            <a:r>
              <a:rPr lang="fr-FR" dirty="0" err="1" smtClean="0">
                <a:hlinkClick r:id="rId3"/>
              </a:rPr>
              <a:t>European</a:t>
            </a:r>
            <a:r>
              <a:rPr lang="fr-FR" dirty="0" smtClean="0">
                <a:hlinkClick r:id="rId3"/>
              </a:rPr>
              <a:t> Institute for </a:t>
            </a:r>
            <a:r>
              <a:rPr lang="fr-FR" dirty="0" err="1" smtClean="0">
                <a:hlinkClick r:id="rId3"/>
              </a:rPr>
              <a:t>Gender</a:t>
            </a:r>
            <a:r>
              <a:rPr lang="fr-FR" dirty="0" smtClean="0">
                <a:hlinkClick r:id="rId3"/>
              </a:rPr>
              <a:t> </a:t>
            </a:r>
            <a:r>
              <a:rPr lang="fr-FR" dirty="0" err="1" smtClean="0">
                <a:hlinkClick r:id="rId3"/>
              </a:rPr>
              <a:t>Equality</a:t>
            </a:r>
            <a:r>
              <a:rPr lang="fr-FR" dirty="0" smtClean="0">
                <a:hlinkClick r:id="rId3"/>
              </a:rPr>
              <a:t> (europa.eu)</a:t>
            </a:r>
            <a:r>
              <a:rPr lang="fr-FR" dirty="0" smtClean="0"/>
              <a:t> </a:t>
            </a:r>
          </a:p>
          <a:p>
            <a:endParaRPr lang="fr-FR" sz="2200" b="0" i="0" dirty="0" smtClean="0">
              <a:effectLst/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fr-FR" sz="2200" b="0" i="0" dirty="0" smtClean="0">
              <a:effectLst/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fr-FR" sz="2200" b="0" i="0" dirty="0" smtClean="0">
              <a:effectLst/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1902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Sources : 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hlinkClick r:id="rId3"/>
              </a:rPr>
              <a:t>More gender equality on corporate boards — but only in a few Member States | European Institute for Gender Equality (europa.eu)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smtClean="0">
                <a:hlinkClick r:id="rId4"/>
              </a:rPr>
              <a:t>French President Emmanuel Macron's Speech at the European Parliament - Strasbourg, 19 January 2022 - French Presidency of the Council of the European Union 2022 (europa.eu)</a:t>
            </a:r>
            <a:endParaRPr lang="en-US" dirty="0" smtClean="0"/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4638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fr-FR" dirty="0" smtClean="0"/>
              <a:t>Sources : </a:t>
            </a:r>
          </a:p>
          <a:p>
            <a:pPr marL="342900" indent="-342900">
              <a:buFontTx/>
              <a:buChar char="-"/>
            </a:pPr>
            <a:r>
              <a:rPr lang="fr-FR" dirty="0" smtClean="0">
                <a:hlinkClick r:id="rId3"/>
              </a:rPr>
              <a:t>EUR-</a:t>
            </a:r>
            <a:r>
              <a:rPr lang="fr-FR" dirty="0" err="1" smtClean="0">
                <a:hlinkClick r:id="rId3"/>
              </a:rPr>
              <a:t>Lex</a:t>
            </a:r>
            <a:r>
              <a:rPr lang="fr-FR" dirty="0" smtClean="0">
                <a:hlinkClick r:id="rId3"/>
              </a:rPr>
              <a:t> - 52012PC0614 - EN - EUR-</a:t>
            </a:r>
            <a:r>
              <a:rPr lang="fr-FR" dirty="0" err="1" smtClean="0">
                <a:hlinkClick r:id="rId3"/>
              </a:rPr>
              <a:t>Lex</a:t>
            </a:r>
            <a:r>
              <a:rPr lang="fr-FR" dirty="0" smtClean="0">
                <a:hlinkClick r:id="rId3"/>
              </a:rPr>
              <a:t> (europa.eu)</a:t>
            </a:r>
            <a:r>
              <a:rPr lang="fr-FR" dirty="0" smtClean="0"/>
              <a:t>.</a:t>
            </a:r>
            <a:r>
              <a:rPr lang="fr-FR" dirty="0" smtClean="0">
                <a:hlinkClick r:id="rId4"/>
              </a:rPr>
              <a:t>pdf (europa.eu)</a:t>
            </a:r>
            <a:endParaRPr lang="fr-FR" dirty="0" smtClean="0"/>
          </a:p>
          <a:p>
            <a:pPr marL="342900" indent="-342900">
              <a:buFontTx/>
              <a:buChar char="-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21468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5334000" y="946546"/>
            <a:ext cx="13716000" cy="8304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e du titre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2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495609" y="1250156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-Gilles Allain</a:t>
            </a:r>
          </a:p>
        </p:txBody>
      </p:sp>
      <p:sp>
        <p:nvSpPr>
          <p:cNvPr id="94" name="« Saisissez une citation ici. »"/>
          <p:cNvSpPr txBox="1">
            <a:spLocks noGrp="1"/>
          </p:cNvSpPr>
          <p:nvPr>
            <p:ph type="body" sz="quarter" idx="14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FUE - COUVERTURE - CLAIR.jpg" descr="PFUE - COUVERTURE - CLA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2550" y="-44256"/>
            <a:ext cx="24549100" cy="13804512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Intitulé de l’évènement amet…"/>
          <p:cNvSpPr txBox="1"/>
          <p:nvPr/>
        </p:nvSpPr>
        <p:spPr>
          <a:xfrm>
            <a:off x="8713046" y="4611692"/>
            <a:ext cx="15356322" cy="3806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/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en-US" sz="5000" i="1" dirty="0" smtClean="0">
                <a:solidFill>
                  <a:srgbClr val="2C3771"/>
                </a:solidFill>
              </a:rPr>
              <a:t>Proposal for a directive on </a:t>
            </a:r>
            <a:r>
              <a:rPr lang="en-US" sz="5000" i="1" dirty="0">
                <a:solidFill>
                  <a:srgbClr val="2C3771"/>
                </a:solidFill>
              </a:rPr>
              <a:t>improving the gender balance among non-executive directors of companies listed on </a:t>
            </a:r>
            <a:r>
              <a:rPr lang="en-US" sz="5000" i="1" dirty="0" smtClean="0">
                <a:solidFill>
                  <a:srgbClr val="2C3771"/>
                </a:solidFill>
              </a:rPr>
              <a:t>stock exchanges</a:t>
            </a:r>
            <a:endParaRPr lang="fr-FR" sz="5000" dirty="0" smtClean="0">
              <a:solidFill>
                <a:srgbClr val="2C3771"/>
              </a:solidFill>
            </a:endParaRPr>
          </a:p>
          <a:p>
            <a:pPr algn="just" defTabSz="821530">
              <a:defRPr sz="6000" b="0" i="1">
                <a:solidFill>
                  <a:srgbClr val="FFFFFF"/>
                </a:solidFill>
                <a:latin typeface="Marianne Light"/>
                <a:ea typeface="Marianne Light"/>
                <a:cs typeface="Marianne Light"/>
                <a:sym typeface="Marianne Light"/>
              </a:defRPr>
            </a:pPr>
            <a:r>
              <a:rPr lang="en-US" sz="4400" dirty="0" smtClean="0">
                <a:solidFill>
                  <a:srgbClr val="2C3771"/>
                </a:solidFill>
              </a:rPr>
              <a:t>HIGH </a:t>
            </a:r>
            <a:r>
              <a:rPr lang="en-US" sz="4400" dirty="0">
                <a:solidFill>
                  <a:srgbClr val="2C3771"/>
                </a:solidFill>
              </a:rPr>
              <a:t>LEVEL GROUP ON GENDER </a:t>
            </a:r>
            <a:r>
              <a:rPr lang="en-US" sz="4400" dirty="0" smtClean="0">
                <a:solidFill>
                  <a:srgbClr val="2C3771"/>
                </a:solidFill>
              </a:rPr>
              <a:t>MAINSTREAMING</a:t>
            </a:r>
            <a:endParaRPr lang="en-US" sz="4400" dirty="0">
              <a:solidFill>
                <a:srgbClr val="2C3771"/>
              </a:solidFill>
            </a:endParaRPr>
          </a:p>
          <a:p>
            <a:pPr algn="just" defTabSz="821530">
              <a:defRPr sz="6000" b="0" i="1">
                <a:solidFill>
                  <a:srgbClr val="FFFFFF"/>
                </a:solidFill>
                <a:latin typeface="Marianne Light"/>
                <a:ea typeface="Marianne Light"/>
                <a:cs typeface="Marianne Light"/>
                <a:sym typeface="Marianne Light"/>
              </a:defRPr>
            </a:pPr>
            <a:r>
              <a:rPr lang="en-US" sz="4400" dirty="0" smtClean="0">
                <a:solidFill>
                  <a:srgbClr val="2C3771"/>
                </a:solidFill>
              </a:rPr>
              <a:t>28 </a:t>
            </a:r>
            <a:r>
              <a:rPr lang="en-US" sz="4400" dirty="0">
                <a:solidFill>
                  <a:srgbClr val="2C3771"/>
                </a:solidFill>
              </a:rPr>
              <a:t>JANUARY </a:t>
            </a:r>
            <a:r>
              <a:rPr lang="en-US" sz="4400" dirty="0" smtClean="0">
                <a:solidFill>
                  <a:srgbClr val="2C3771"/>
                </a:solidFill>
              </a:rPr>
              <a:t>2022</a:t>
            </a:r>
            <a:r>
              <a:rPr lang="fr-FR" sz="4400" dirty="0" smtClean="0">
                <a:solidFill>
                  <a:srgbClr val="2C3771"/>
                </a:solidFill>
              </a:rPr>
              <a:t> </a:t>
            </a:r>
            <a:endParaRPr lang="fr-FR" sz="4400" dirty="0">
              <a:solidFill>
                <a:srgbClr val="2C3771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BANDEAU BLANC.jpg" descr="BANDEAU BLAN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"/>
            <a:ext cx="24384001" cy="199806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Le Lorem Ipsum est simplement du faux texte employé dans la composition…"/>
          <p:cNvSpPr txBox="1"/>
          <p:nvPr/>
        </p:nvSpPr>
        <p:spPr>
          <a:xfrm>
            <a:off x="19284659" y="526808"/>
            <a:ext cx="4520465" cy="944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/>
          <a:p>
            <a:pPr algn="r" defTabSz="821530">
              <a:defRPr sz="26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i="1" dirty="0" err="1">
                <a:solidFill>
                  <a:srgbClr val="2C3771"/>
                </a:solidFill>
              </a:rPr>
              <a:t>Women</a:t>
            </a:r>
            <a:r>
              <a:rPr lang="fr-FR" i="1" dirty="0">
                <a:solidFill>
                  <a:srgbClr val="2C3771"/>
                </a:solidFill>
              </a:rPr>
              <a:t> on </a:t>
            </a:r>
            <a:r>
              <a:rPr lang="fr-FR" i="1" dirty="0" err="1">
                <a:solidFill>
                  <a:srgbClr val="2C3771"/>
                </a:solidFill>
              </a:rPr>
              <a:t>boards</a:t>
            </a:r>
            <a:r>
              <a:rPr lang="fr-FR" i="1" dirty="0">
                <a:solidFill>
                  <a:srgbClr val="2C3771"/>
                </a:solidFill>
              </a:rPr>
              <a:t> </a:t>
            </a:r>
            <a:r>
              <a:rPr lang="fr-FR" dirty="0">
                <a:solidFill>
                  <a:srgbClr val="2C3771"/>
                </a:solidFill>
              </a:rPr>
              <a:t>directive</a:t>
            </a:r>
          </a:p>
          <a:p>
            <a:pPr algn="r" defTabSz="821530">
              <a:defRPr sz="2600" b="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i="1" dirty="0">
                <a:solidFill>
                  <a:srgbClr val="2C3771"/>
                </a:solidFill>
              </a:rPr>
              <a:t>28 </a:t>
            </a:r>
            <a:r>
              <a:rPr lang="fr-FR" i="1" dirty="0" err="1">
                <a:solidFill>
                  <a:srgbClr val="2C3771"/>
                </a:solidFill>
              </a:rPr>
              <a:t>january</a:t>
            </a:r>
            <a:r>
              <a:rPr lang="fr-FR" i="1" dirty="0">
                <a:solidFill>
                  <a:srgbClr val="2C3771"/>
                </a:solidFill>
              </a:rPr>
              <a:t> 2022 - Paris</a:t>
            </a:r>
          </a:p>
        </p:txBody>
      </p:sp>
      <p:sp>
        <p:nvSpPr>
          <p:cNvPr id="4" name="Intitulé de l’évènement amet…"/>
          <p:cNvSpPr txBox="1"/>
          <p:nvPr/>
        </p:nvSpPr>
        <p:spPr>
          <a:xfrm>
            <a:off x="3546686" y="2503043"/>
            <a:ext cx="17301634" cy="10624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/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sz="3600" i="1" dirty="0" smtClean="0">
                <a:solidFill>
                  <a:srgbClr val="2C3771"/>
                </a:solidFill>
              </a:rPr>
              <a:t>CONTEXT</a:t>
            </a:r>
            <a:r>
              <a:rPr lang="fr-FR" sz="3600" dirty="0" smtClean="0">
                <a:solidFill>
                  <a:srgbClr val="2C3771"/>
                </a:solidFill>
              </a:rPr>
              <a:t> - Persistent </a:t>
            </a:r>
            <a:r>
              <a:rPr lang="fr-FR" sz="3600" dirty="0" err="1" smtClean="0">
                <a:solidFill>
                  <a:srgbClr val="2C3771"/>
                </a:solidFill>
              </a:rPr>
              <a:t>gender</a:t>
            </a:r>
            <a:r>
              <a:rPr lang="fr-FR" sz="3600" dirty="0" smtClean="0">
                <a:solidFill>
                  <a:srgbClr val="2C3771"/>
                </a:solidFill>
              </a:rPr>
              <a:t> </a:t>
            </a:r>
            <a:r>
              <a:rPr lang="fr-FR" sz="3600" dirty="0" err="1" smtClean="0">
                <a:solidFill>
                  <a:srgbClr val="2C3771"/>
                </a:solidFill>
              </a:rPr>
              <a:t>imbalances</a:t>
            </a:r>
            <a:r>
              <a:rPr lang="fr-FR" sz="3600" dirty="0" smtClean="0">
                <a:solidFill>
                  <a:srgbClr val="2C3771"/>
                </a:solidFill>
              </a:rPr>
              <a:t> in </a:t>
            </a:r>
            <a:r>
              <a:rPr lang="fr-FR" sz="3600" dirty="0" err="1" smtClean="0">
                <a:solidFill>
                  <a:srgbClr val="2C3771"/>
                </a:solidFill>
              </a:rPr>
              <a:t>company</a:t>
            </a:r>
            <a:r>
              <a:rPr lang="fr-FR" sz="3600" dirty="0" smtClean="0">
                <a:solidFill>
                  <a:srgbClr val="2C3771"/>
                </a:solidFill>
              </a:rPr>
              <a:t> </a:t>
            </a:r>
            <a:r>
              <a:rPr lang="fr-FR" sz="3600" dirty="0" err="1" smtClean="0">
                <a:solidFill>
                  <a:srgbClr val="2C3771"/>
                </a:solidFill>
              </a:rPr>
              <a:t>boards</a:t>
            </a:r>
            <a:r>
              <a:rPr lang="fr-FR" sz="3600" dirty="0" smtClean="0">
                <a:solidFill>
                  <a:srgbClr val="2C3771"/>
                </a:solidFill>
              </a:rPr>
              <a:t> in the EU</a:t>
            </a: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2800" dirty="0" smtClean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2800" dirty="0" smtClean="0">
              <a:solidFill>
                <a:srgbClr val="2C3771"/>
              </a:solidFill>
            </a:endParaRPr>
          </a:p>
          <a:p>
            <a:pPr marL="457200" indent="-457200" algn="just" defTabSz="821530">
              <a:buFontTx/>
              <a:buChar char="-"/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sz="3100" dirty="0" smtClean="0">
                <a:solidFill>
                  <a:srgbClr val="2C3771"/>
                </a:solidFill>
              </a:rPr>
              <a:t>In 2012 : </a:t>
            </a:r>
            <a:r>
              <a:rPr lang="fr-FR" sz="3100" dirty="0" err="1" smtClean="0">
                <a:solidFill>
                  <a:srgbClr val="2C3771"/>
                </a:solidFill>
              </a:rPr>
              <a:t>proposal</a:t>
            </a:r>
            <a:r>
              <a:rPr lang="fr-FR" sz="3100" b="0" dirty="0" smtClean="0">
                <a:solidFill>
                  <a:srgbClr val="2C3771"/>
                </a:solidFill>
              </a:rPr>
              <a:t> for a </a:t>
            </a:r>
            <a:r>
              <a:rPr lang="fr-FR" sz="3100" b="0" dirty="0" err="1" smtClean="0">
                <a:solidFill>
                  <a:srgbClr val="2C3771"/>
                </a:solidFill>
              </a:rPr>
              <a:t>legislation</a:t>
            </a:r>
            <a:r>
              <a:rPr lang="fr-FR" sz="3100" b="0" dirty="0" smtClean="0">
                <a:solidFill>
                  <a:srgbClr val="2C3771"/>
                </a:solidFill>
              </a:rPr>
              <a:t> by the </a:t>
            </a:r>
            <a:r>
              <a:rPr lang="en-US" sz="3100" b="0" dirty="0">
                <a:solidFill>
                  <a:srgbClr val="2C3771"/>
                </a:solidFill>
              </a:rPr>
              <a:t>the European Commission</a:t>
            </a:r>
            <a:r>
              <a:rPr lang="fr-FR" sz="3100" dirty="0" smtClean="0">
                <a:solidFill>
                  <a:srgbClr val="2C3771"/>
                </a:solidFill>
              </a:rPr>
              <a:t> </a:t>
            </a:r>
            <a:r>
              <a:rPr lang="fr-FR" sz="3100" b="0" dirty="0" smtClean="0">
                <a:solidFill>
                  <a:srgbClr val="2C3771"/>
                </a:solidFill>
              </a:rPr>
              <a:t>as</a:t>
            </a:r>
            <a:r>
              <a:rPr lang="fr-FR" sz="3100" dirty="0" smtClean="0">
                <a:solidFill>
                  <a:srgbClr val="2C3771"/>
                </a:solidFill>
              </a:rPr>
              <a:t> </a:t>
            </a:r>
            <a:r>
              <a:rPr lang="en-US" sz="3100" dirty="0">
                <a:solidFill>
                  <a:srgbClr val="2C3771"/>
                </a:solidFill>
              </a:rPr>
              <a:t>13.7% of corporate seats in the largest listed companies </a:t>
            </a:r>
            <a:r>
              <a:rPr lang="en-US" sz="3100" b="0" dirty="0" smtClean="0">
                <a:solidFill>
                  <a:srgbClr val="2C3771"/>
                </a:solidFill>
              </a:rPr>
              <a:t>were held </a:t>
            </a:r>
            <a:r>
              <a:rPr lang="en-US" sz="3100" b="0" dirty="0">
                <a:solidFill>
                  <a:srgbClr val="2C3771"/>
                </a:solidFill>
              </a:rPr>
              <a:t>by women (15% among non-executive directors</a:t>
            </a:r>
            <a:r>
              <a:rPr lang="en-US" sz="3100" b="0" dirty="0" smtClean="0">
                <a:solidFill>
                  <a:srgbClr val="2C3771"/>
                </a:solidFill>
              </a:rPr>
              <a:t>)</a:t>
            </a: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en-US" sz="3100" dirty="0" smtClean="0">
              <a:solidFill>
                <a:srgbClr val="2C3771"/>
              </a:solidFill>
            </a:endParaRPr>
          </a:p>
          <a:p>
            <a:pPr marL="457200" indent="-457200" algn="just" defTabSz="821530">
              <a:buFontTx/>
              <a:buChar char="-"/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en-US" sz="3100" b="0" dirty="0" smtClean="0">
                <a:solidFill>
                  <a:srgbClr val="2C3771"/>
                </a:solidFill>
              </a:rPr>
              <a:t>The </a:t>
            </a:r>
            <a:r>
              <a:rPr lang="en-US" sz="3100" b="0" dirty="0">
                <a:solidFill>
                  <a:srgbClr val="2C3771"/>
                </a:solidFill>
              </a:rPr>
              <a:t>proportion of women on the boards </a:t>
            </a:r>
            <a:r>
              <a:rPr lang="en-US" sz="3100" b="0" dirty="0" smtClean="0">
                <a:solidFill>
                  <a:srgbClr val="2C3771"/>
                </a:solidFill>
              </a:rPr>
              <a:t>in </a:t>
            </a:r>
            <a:r>
              <a:rPr lang="en-US" sz="3100" b="0" dirty="0">
                <a:solidFill>
                  <a:srgbClr val="2C3771"/>
                </a:solidFill>
              </a:rPr>
              <a:t>the EU‑28 </a:t>
            </a:r>
            <a:r>
              <a:rPr lang="en-US" sz="3100" dirty="0" smtClean="0">
                <a:solidFill>
                  <a:srgbClr val="2C3771"/>
                </a:solidFill>
              </a:rPr>
              <a:t>almost doubled </a:t>
            </a:r>
            <a:r>
              <a:rPr lang="en-US" sz="3100" b="0" dirty="0">
                <a:solidFill>
                  <a:srgbClr val="2C3771"/>
                </a:solidFill>
              </a:rPr>
              <a:t>between </a:t>
            </a:r>
            <a:r>
              <a:rPr lang="en-US" sz="3100" b="0" dirty="0" smtClean="0">
                <a:solidFill>
                  <a:srgbClr val="2C3771"/>
                </a:solidFill>
              </a:rPr>
              <a:t>2012 </a:t>
            </a:r>
            <a:r>
              <a:rPr lang="en-US" sz="3100" b="0" dirty="0">
                <a:solidFill>
                  <a:srgbClr val="2C3771"/>
                </a:solidFill>
              </a:rPr>
              <a:t>and </a:t>
            </a:r>
            <a:r>
              <a:rPr lang="en-US" sz="3100" b="0" dirty="0" smtClean="0">
                <a:solidFill>
                  <a:srgbClr val="2C3771"/>
                </a:solidFill>
              </a:rPr>
              <a:t>2021</a:t>
            </a:r>
            <a:endParaRPr lang="fr-FR" sz="3100" dirty="0" smtClean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100" dirty="0" smtClean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100" dirty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100" dirty="0" smtClean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100" dirty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100" dirty="0" smtClean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100" dirty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100" dirty="0" smtClean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100" dirty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100" dirty="0" smtClean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100" dirty="0">
              <a:solidFill>
                <a:srgbClr val="2C3771"/>
              </a:solidFill>
            </a:endParaRPr>
          </a:p>
          <a:p>
            <a:pPr marL="457200" indent="-457200" algn="just" defTabSz="821530">
              <a:buFontTx/>
              <a:buChar char="-"/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en-US" sz="3100" b="0" dirty="0" smtClean="0">
                <a:solidFill>
                  <a:srgbClr val="2C3771"/>
                </a:solidFill>
              </a:rPr>
              <a:t>However</a:t>
            </a:r>
            <a:r>
              <a:rPr lang="en-US" sz="3100" b="0" dirty="0">
                <a:solidFill>
                  <a:srgbClr val="2C3771"/>
                </a:solidFill>
              </a:rPr>
              <a:t>, progress was </a:t>
            </a:r>
            <a:r>
              <a:rPr lang="en-US" sz="3100" dirty="0">
                <a:solidFill>
                  <a:srgbClr val="2C3771"/>
                </a:solidFill>
              </a:rPr>
              <a:t>concentrated</a:t>
            </a:r>
            <a:r>
              <a:rPr lang="en-US" sz="3100" b="0" dirty="0">
                <a:solidFill>
                  <a:srgbClr val="2C3771"/>
                </a:solidFill>
              </a:rPr>
              <a:t> in a few </a:t>
            </a:r>
            <a:r>
              <a:rPr lang="en-US" sz="3100" b="0" dirty="0" smtClean="0">
                <a:solidFill>
                  <a:srgbClr val="2C3771"/>
                </a:solidFill>
              </a:rPr>
              <a:t>member </a:t>
            </a:r>
            <a:r>
              <a:rPr lang="en-US" sz="3100" b="0" dirty="0">
                <a:solidFill>
                  <a:srgbClr val="2C3771"/>
                </a:solidFill>
              </a:rPr>
              <a:t>s</a:t>
            </a:r>
            <a:r>
              <a:rPr lang="en-US" sz="3100" b="0" dirty="0" smtClean="0">
                <a:solidFill>
                  <a:srgbClr val="2C3771"/>
                </a:solidFill>
              </a:rPr>
              <a:t>tates </a:t>
            </a:r>
            <a:r>
              <a:rPr lang="en-US" sz="3100" b="0" dirty="0">
                <a:solidFill>
                  <a:srgbClr val="2C3771"/>
                </a:solidFill>
              </a:rPr>
              <a:t>where governments </a:t>
            </a:r>
            <a:r>
              <a:rPr lang="en-US" sz="3100" b="0" dirty="0" smtClean="0">
                <a:solidFill>
                  <a:srgbClr val="2C3771"/>
                </a:solidFill>
              </a:rPr>
              <a:t>took binding  action</a:t>
            </a: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100" dirty="0">
              <a:solidFill>
                <a:srgbClr val="2C377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3886" y="7037832"/>
            <a:ext cx="13501062" cy="361820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BANDEAU BLANC.jpg" descr="BANDEAU BLAN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"/>
            <a:ext cx="24384001" cy="199806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Le Lorem Ipsum est simplement du faux texte employé dans la composition…"/>
          <p:cNvSpPr txBox="1"/>
          <p:nvPr/>
        </p:nvSpPr>
        <p:spPr>
          <a:xfrm>
            <a:off x="19284659" y="526808"/>
            <a:ext cx="4520465" cy="944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/>
          <a:p>
            <a:pPr algn="r" defTabSz="821530">
              <a:defRPr sz="26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i="1" dirty="0" err="1">
                <a:solidFill>
                  <a:srgbClr val="2C3771"/>
                </a:solidFill>
              </a:rPr>
              <a:t>Women</a:t>
            </a:r>
            <a:r>
              <a:rPr lang="fr-FR" i="1" dirty="0">
                <a:solidFill>
                  <a:srgbClr val="2C3771"/>
                </a:solidFill>
              </a:rPr>
              <a:t> on </a:t>
            </a:r>
            <a:r>
              <a:rPr lang="fr-FR" i="1" dirty="0" err="1">
                <a:solidFill>
                  <a:srgbClr val="2C3771"/>
                </a:solidFill>
              </a:rPr>
              <a:t>boards</a:t>
            </a:r>
            <a:r>
              <a:rPr lang="fr-FR" i="1" dirty="0">
                <a:solidFill>
                  <a:srgbClr val="2C3771"/>
                </a:solidFill>
              </a:rPr>
              <a:t> </a:t>
            </a:r>
            <a:r>
              <a:rPr lang="fr-FR" dirty="0">
                <a:solidFill>
                  <a:srgbClr val="2C3771"/>
                </a:solidFill>
              </a:rPr>
              <a:t>directive</a:t>
            </a:r>
          </a:p>
          <a:p>
            <a:pPr algn="r" defTabSz="821530">
              <a:defRPr sz="2600" b="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i="1" dirty="0">
                <a:solidFill>
                  <a:srgbClr val="2C3771"/>
                </a:solidFill>
              </a:rPr>
              <a:t>28 </a:t>
            </a:r>
            <a:r>
              <a:rPr lang="fr-FR" i="1" dirty="0" err="1">
                <a:solidFill>
                  <a:srgbClr val="2C3771"/>
                </a:solidFill>
              </a:rPr>
              <a:t>january</a:t>
            </a:r>
            <a:r>
              <a:rPr lang="fr-FR" i="1" dirty="0">
                <a:solidFill>
                  <a:srgbClr val="2C3771"/>
                </a:solidFill>
              </a:rPr>
              <a:t> 2022 - Paris</a:t>
            </a:r>
          </a:p>
        </p:txBody>
      </p:sp>
      <p:sp>
        <p:nvSpPr>
          <p:cNvPr id="4" name="Intitulé de l’évènement amet…"/>
          <p:cNvSpPr txBox="1"/>
          <p:nvPr/>
        </p:nvSpPr>
        <p:spPr>
          <a:xfrm>
            <a:off x="3318086" y="2663367"/>
            <a:ext cx="18444634" cy="103008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/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sz="3300" i="1" dirty="0" smtClean="0">
                <a:solidFill>
                  <a:srgbClr val="2C3771"/>
                </a:solidFill>
              </a:rPr>
              <a:t>AT STAKE FOR THE EU</a:t>
            </a:r>
            <a:r>
              <a:rPr lang="fr-FR" sz="3300" dirty="0" smtClean="0">
                <a:solidFill>
                  <a:srgbClr val="2C3771"/>
                </a:solidFill>
              </a:rPr>
              <a:t> </a:t>
            </a: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300" dirty="0">
              <a:solidFill>
                <a:srgbClr val="2C3771"/>
              </a:solidFill>
            </a:endParaRPr>
          </a:p>
          <a:p>
            <a:pPr marL="457200" indent="-457200" algn="just" defTabSz="821530">
              <a:buFontTx/>
              <a:buChar char="-"/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sz="3300" dirty="0" err="1" smtClean="0">
                <a:solidFill>
                  <a:srgbClr val="2C3771"/>
                </a:solidFill>
              </a:rPr>
              <a:t>Fundamental</a:t>
            </a:r>
            <a:r>
              <a:rPr lang="fr-FR" sz="3300" dirty="0" smtClean="0">
                <a:solidFill>
                  <a:srgbClr val="2C3771"/>
                </a:solidFill>
              </a:rPr>
              <a:t> </a:t>
            </a:r>
            <a:r>
              <a:rPr lang="fr-FR" sz="3300" dirty="0" err="1" smtClean="0">
                <a:solidFill>
                  <a:srgbClr val="2C3771"/>
                </a:solidFill>
              </a:rPr>
              <a:t>women</a:t>
            </a:r>
            <a:r>
              <a:rPr lang="fr-FR" sz="3300" dirty="0" smtClean="0">
                <a:solidFill>
                  <a:srgbClr val="2C3771"/>
                </a:solidFill>
              </a:rPr>
              <a:t> </a:t>
            </a:r>
            <a:r>
              <a:rPr lang="fr-FR" sz="3300" dirty="0" err="1" smtClean="0">
                <a:solidFill>
                  <a:srgbClr val="2C3771"/>
                </a:solidFill>
              </a:rPr>
              <a:t>rights</a:t>
            </a:r>
            <a:endParaRPr lang="fr-FR" sz="3300" dirty="0" smtClean="0">
              <a:solidFill>
                <a:srgbClr val="2C3771"/>
              </a:solidFill>
            </a:endParaRPr>
          </a:p>
          <a:p>
            <a:pPr marL="457200" indent="-457200" algn="just" defTabSz="821530">
              <a:buFontTx/>
              <a:buChar char="-"/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300" dirty="0">
              <a:solidFill>
                <a:srgbClr val="2C3771"/>
              </a:solidFill>
            </a:endParaRPr>
          </a:p>
          <a:p>
            <a:pPr marL="457200" indent="-457200" algn="just" defTabSz="821530">
              <a:buFontTx/>
              <a:buChar char="-"/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sz="3300" dirty="0" err="1">
                <a:solidFill>
                  <a:srgbClr val="2C3771"/>
                </a:solidFill>
              </a:rPr>
              <a:t>Consistency</a:t>
            </a:r>
            <a:r>
              <a:rPr lang="fr-FR" sz="3300" dirty="0">
                <a:solidFill>
                  <a:srgbClr val="2C3771"/>
                </a:solidFill>
              </a:rPr>
              <a:t> of the </a:t>
            </a:r>
            <a:r>
              <a:rPr lang="fr-FR" sz="3300" dirty="0" err="1">
                <a:solidFill>
                  <a:srgbClr val="2C3771"/>
                </a:solidFill>
              </a:rPr>
              <a:t>internal</a:t>
            </a:r>
            <a:r>
              <a:rPr lang="fr-FR" sz="3300" dirty="0">
                <a:solidFill>
                  <a:srgbClr val="2C3771"/>
                </a:solidFill>
              </a:rPr>
              <a:t> </a:t>
            </a:r>
            <a:r>
              <a:rPr lang="fr-FR" sz="3300" dirty="0" err="1">
                <a:solidFill>
                  <a:srgbClr val="2C3771"/>
                </a:solidFill>
              </a:rPr>
              <a:t>market</a:t>
            </a:r>
            <a:r>
              <a:rPr lang="fr-FR" sz="3300" dirty="0">
                <a:solidFill>
                  <a:srgbClr val="2C3771"/>
                </a:solidFill>
              </a:rPr>
              <a:t> </a:t>
            </a:r>
            <a:r>
              <a:rPr lang="fr-FR" sz="3300" b="0" dirty="0">
                <a:solidFill>
                  <a:srgbClr val="2C3771"/>
                </a:solidFill>
              </a:rPr>
              <a:t>: </a:t>
            </a:r>
            <a:r>
              <a:rPr lang="en-US" sz="3300" b="0" dirty="0" smtClean="0">
                <a:solidFill>
                  <a:srgbClr val="2C3771"/>
                </a:solidFill>
              </a:rPr>
              <a:t>growing </a:t>
            </a:r>
            <a:r>
              <a:rPr lang="en-US" sz="3300" b="0" dirty="0">
                <a:solidFill>
                  <a:srgbClr val="2C3771"/>
                </a:solidFill>
              </a:rPr>
              <a:t>discrepancies between </a:t>
            </a:r>
            <a:r>
              <a:rPr lang="en-US" sz="3300" b="0" dirty="0" smtClean="0">
                <a:solidFill>
                  <a:srgbClr val="2C3771"/>
                </a:solidFill>
              </a:rPr>
              <a:t>member </a:t>
            </a:r>
            <a:r>
              <a:rPr lang="en-US" sz="3300" b="0" dirty="0">
                <a:solidFill>
                  <a:srgbClr val="2C3771"/>
                </a:solidFill>
              </a:rPr>
              <a:t>s</a:t>
            </a:r>
            <a:r>
              <a:rPr lang="en-US" sz="3300" b="0" dirty="0" smtClean="0">
                <a:solidFill>
                  <a:srgbClr val="2C3771"/>
                </a:solidFill>
              </a:rPr>
              <a:t>tates </a:t>
            </a:r>
            <a:r>
              <a:rPr lang="en-US" sz="3300" b="0" dirty="0">
                <a:solidFill>
                  <a:srgbClr val="2C3771"/>
                </a:solidFill>
              </a:rPr>
              <a:t>are likely to increase</a:t>
            </a:r>
            <a:r>
              <a:rPr lang="fr-FR" sz="3300" b="0" dirty="0" smtClean="0">
                <a:solidFill>
                  <a:srgbClr val="2C3771"/>
                </a:solidFill>
              </a:rPr>
              <a:t> </a:t>
            </a:r>
            <a:r>
              <a:rPr lang="en-US" sz="3300" b="0" dirty="0" smtClean="0">
                <a:solidFill>
                  <a:srgbClr val="2C3771"/>
                </a:solidFill>
              </a:rPr>
              <a:t>practical </a:t>
            </a:r>
            <a:r>
              <a:rPr lang="en-US" sz="3300" b="0" dirty="0">
                <a:solidFill>
                  <a:srgbClr val="2C3771"/>
                </a:solidFill>
              </a:rPr>
              <a:t>complications for </a:t>
            </a:r>
            <a:r>
              <a:rPr lang="en-US" sz="3300" b="0" dirty="0" smtClean="0">
                <a:solidFill>
                  <a:srgbClr val="2C3771"/>
                </a:solidFill>
              </a:rPr>
              <a:t>companies</a:t>
            </a:r>
          </a:p>
          <a:p>
            <a:pPr marL="457200" indent="-457200" algn="just" defTabSz="821530">
              <a:buFontTx/>
              <a:buChar char="-"/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300" dirty="0" smtClean="0">
              <a:solidFill>
                <a:srgbClr val="2C3771"/>
              </a:solidFill>
            </a:endParaRPr>
          </a:p>
          <a:p>
            <a:pPr marL="457200" indent="-457200" algn="just" defTabSz="821530">
              <a:buFontTx/>
              <a:buChar char="-"/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sz="3300" dirty="0" err="1">
                <a:solidFill>
                  <a:srgbClr val="2C3771"/>
                </a:solidFill>
              </a:rPr>
              <a:t>P</a:t>
            </a:r>
            <a:r>
              <a:rPr lang="fr-FR" sz="3300" dirty="0" err="1" smtClean="0">
                <a:solidFill>
                  <a:srgbClr val="2C3771"/>
                </a:solidFill>
              </a:rPr>
              <a:t>roductivity</a:t>
            </a:r>
            <a:r>
              <a:rPr lang="fr-FR" sz="3300" dirty="0" smtClean="0">
                <a:solidFill>
                  <a:srgbClr val="2C3771"/>
                </a:solidFill>
              </a:rPr>
              <a:t> </a:t>
            </a:r>
            <a:r>
              <a:rPr lang="fr-FR" sz="3300" b="0" dirty="0" smtClean="0">
                <a:solidFill>
                  <a:srgbClr val="2C3771"/>
                </a:solidFill>
              </a:rPr>
              <a:t>: </a:t>
            </a:r>
            <a:r>
              <a:rPr lang="fr-FR" sz="3300" b="0" dirty="0" err="1" smtClean="0">
                <a:solidFill>
                  <a:srgbClr val="2C3771"/>
                </a:solidFill>
              </a:rPr>
              <a:t>improved</a:t>
            </a:r>
            <a:r>
              <a:rPr lang="fr-FR" sz="3300" b="0" dirty="0" smtClean="0">
                <a:solidFill>
                  <a:srgbClr val="2C3771"/>
                </a:solidFill>
              </a:rPr>
              <a:t> </a:t>
            </a:r>
            <a:r>
              <a:rPr lang="fr-FR" sz="3300" b="0" dirty="0" err="1" smtClean="0">
                <a:solidFill>
                  <a:srgbClr val="2C3771"/>
                </a:solidFill>
              </a:rPr>
              <a:t>governance</a:t>
            </a:r>
            <a:r>
              <a:rPr lang="fr-FR" sz="3300" b="0" dirty="0" smtClean="0">
                <a:solidFill>
                  <a:srgbClr val="2C3771"/>
                </a:solidFill>
              </a:rPr>
              <a:t> and full use of </a:t>
            </a:r>
            <a:r>
              <a:rPr lang="fr-FR" sz="3300" b="0" dirty="0" err="1" smtClean="0">
                <a:solidFill>
                  <a:srgbClr val="2C3771"/>
                </a:solidFill>
              </a:rPr>
              <a:t>human</a:t>
            </a:r>
            <a:r>
              <a:rPr lang="fr-FR" sz="3300" b="0" dirty="0" smtClean="0">
                <a:solidFill>
                  <a:srgbClr val="2C3771"/>
                </a:solidFill>
              </a:rPr>
              <a:t> capital </a:t>
            </a:r>
            <a:endParaRPr lang="fr-FR" sz="3300" dirty="0" smtClean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300" dirty="0" smtClean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300" dirty="0" smtClean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sz="3300" i="1" dirty="0" smtClean="0">
                <a:solidFill>
                  <a:srgbClr val="2C3771"/>
                </a:solidFill>
              </a:rPr>
              <a:t>A PRIORITY for the French </a:t>
            </a:r>
            <a:r>
              <a:rPr lang="fr-FR" sz="3300" i="1" dirty="0" err="1" smtClean="0">
                <a:solidFill>
                  <a:srgbClr val="2C3771"/>
                </a:solidFill>
              </a:rPr>
              <a:t>Presidency</a:t>
            </a:r>
            <a:r>
              <a:rPr lang="fr-FR" sz="3300" i="1" dirty="0" smtClean="0">
                <a:solidFill>
                  <a:srgbClr val="2C3771"/>
                </a:solidFill>
              </a:rPr>
              <a:t> of the Council of the EU</a:t>
            </a: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en-US" sz="3300" b="0" dirty="0" smtClean="0">
                <a:solidFill>
                  <a:srgbClr val="2C3771"/>
                </a:solidFill>
                <a:latin typeface="Marianne"/>
                <a:ea typeface="Marianne"/>
                <a:cs typeface="Marianne"/>
              </a:rPr>
              <a:t>French </a:t>
            </a:r>
            <a:r>
              <a:rPr lang="en-US" sz="3300" b="0" dirty="0">
                <a:solidFill>
                  <a:srgbClr val="2C3771"/>
                </a:solidFill>
                <a:latin typeface="Marianne"/>
                <a:ea typeface="Marianne"/>
                <a:cs typeface="Marianne"/>
              </a:rPr>
              <a:t>President Emmanuel </a:t>
            </a:r>
            <a:r>
              <a:rPr lang="en-US" sz="3300" b="0" dirty="0" smtClean="0">
                <a:solidFill>
                  <a:srgbClr val="2C3771"/>
                </a:solidFill>
                <a:latin typeface="Marianne"/>
                <a:ea typeface="Marianne"/>
                <a:cs typeface="Marianne"/>
              </a:rPr>
              <a:t>Macron's 19 January </a:t>
            </a:r>
            <a:r>
              <a:rPr lang="en-US" sz="3300" b="0" dirty="0">
                <a:solidFill>
                  <a:srgbClr val="2C3771"/>
                </a:solidFill>
                <a:latin typeface="Marianne"/>
                <a:ea typeface="Marianne"/>
                <a:cs typeface="Marianne"/>
              </a:rPr>
              <a:t>Speech at the European </a:t>
            </a:r>
            <a:r>
              <a:rPr lang="en-US" sz="3300" b="0" dirty="0" smtClean="0">
                <a:solidFill>
                  <a:srgbClr val="2C3771"/>
                </a:solidFill>
                <a:latin typeface="Marianne"/>
                <a:ea typeface="Marianne"/>
                <a:cs typeface="Marianne"/>
              </a:rPr>
              <a:t>Parliament </a:t>
            </a:r>
            <a:r>
              <a:rPr lang="en-US" sz="3300" b="0" dirty="0">
                <a:solidFill>
                  <a:srgbClr val="2C3771"/>
                </a:solidFill>
                <a:latin typeface="Marianne"/>
                <a:ea typeface="Marianne"/>
                <a:cs typeface="Marianne"/>
              </a:rPr>
              <a:t>called </a:t>
            </a:r>
            <a:r>
              <a:rPr lang="en-US" sz="3300" b="0" dirty="0" smtClean="0">
                <a:solidFill>
                  <a:srgbClr val="2C3771"/>
                </a:solidFill>
                <a:latin typeface="Marianne"/>
                <a:ea typeface="Marianne"/>
                <a:cs typeface="Marianne"/>
              </a:rPr>
              <a:t>for </a:t>
            </a:r>
            <a:r>
              <a:rPr lang="en-US" sz="3300" b="0" smtClean="0">
                <a:solidFill>
                  <a:srgbClr val="2C3771"/>
                </a:solidFill>
                <a:latin typeface="Marianne"/>
                <a:ea typeface="Marianne"/>
                <a:cs typeface="Marianne"/>
              </a:rPr>
              <a:t>“</a:t>
            </a:r>
            <a:r>
              <a:rPr lang="en-US" sz="3300" b="0" i="1" smtClean="0">
                <a:solidFill>
                  <a:srgbClr val="2C3771"/>
                </a:solidFill>
                <a:latin typeface="Marianne"/>
                <a:ea typeface="Marianne"/>
                <a:cs typeface="Marianne"/>
              </a:rPr>
              <a:t>more </a:t>
            </a:r>
            <a:r>
              <a:rPr lang="en-US" sz="3300" b="0" i="1" dirty="0">
                <a:solidFill>
                  <a:srgbClr val="2C3771"/>
                </a:solidFill>
                <a:latin typeface="Marianne"/>
                <a:ea typeface="Marianne"/>
                <a:cs typeface="Marianne"/>
              </a:rPr>
              <a:t>women on corporate boards of </a:t>
            </a:r>
            <a:r>
              <a:rPr lang="en-US" sz="3300" b="0" i="1" dirty="0" smtClean="0">
                <a:solidFill>
                  <a:srgbClr val="2C3771"/>
                </a:solidFill>
                <a:latin typeface="Marianne"/>
                <a:ea typeface="Marianne"/>
                <a:cs typeface="Marianne"/>
              </a:rPr>
              <a:t>directors</a:t>
            </a:r>
            <a:r>
              <a:rPr lang="en-US" sz="3300" b="0" dirty="0" smtClean="0">
                <a:solidFill>
                  <a:srgbClr val="2C3771"/>
                </a:solidFill>
                <a:latin typeface="Marianne"/>
                <a:ea typeface="Marianne"/>
                <a:cs typeface="Marianne"/>
              </a:rPr>
              <a:t>”</a:t>
            </a:r>
            <a:endParaRPr lang="fr-FR" sz="3300" b="0" dirty="0">
              <a:solidFill>
                <a:srgbClr val="2C3771"/>
              </a:solidFill>
              <a:latin typeface="Marianne"/>
              <a:ea typeface="Marianne"/>
              <a:cs typeface="Marianne"/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300" i="1" dirty="0" smtClean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300" i="1" dirty="0" smtClean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sz="3300" i="1" dirty="0" smtClean="0">
                <a:solidFill>
                  <a:srgbClr val="2C3771"/>
                </a:solidFill>
              </a:rPr>
              <a:t>ENCOURAGING national </a:t>
            </a:r>
            <a:r>
              <a:rPr lang="fr-FR" sz="3300" i="1" dirty="0" err="1" smtClean="0">
                <a:solidFill>
                  <a:srgbClr val="2C3771"/>
                </a:solidFill>
              </a:rPr>
              <a:t>developments</a:t>
            </a:r>
            <a:endParaRPr lang="fr-FR" sz="3300" dirty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300" dirty="0">
              <a:solidFill>
                <a:srgbClr val="2C3771"/>
              </a:solidFill>
            </a:endParaRPr>
          </a:p>
          <a:p>
            <a:pPr marL="457200" indent="-457200" algn="just" defTabSz="821530">
              <a:buFontTx/>
              <a:buChar char="-"/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en-US" sz="3300" b="0" dirty="0" smtClean="0">
                <a:solidFill>
                  <a:srgbClr val="2C3771"/>
                </a:solidFill>
              </a:rPr>
              <a:t>A </a:t>
            </a:r>
            <a:r>
              <a:rPr lang="en-US" sz="3300" b="0" dirty="0">
                <a:solidFill>
                  <a:srgbClr val="2C3771"/>
                </a:solidFill>
              </a:rPr>
              <a:t>law introduced in 2011 </a:t>
            </a:r>
            <a:r>
              <a:rPr lang="en-US" sz="3300" b="0" dirty="0" smtClean="0">
                <a:solidFill>
                  <a:srgbClr val="2C3771"/>
                </a:solidFill>
              </a:rPr>
              <a:t>required </a:t>
            </a:r>
            <a:r>
              <a:rPr lang="en-US" sz="3300" b="0" dirty="0">
                <a:solidFill>
                  <a:srgbClr val="2C3771"/>
                </a:solidFill>
              </a:rPr>
              <a:t>all large companies </a:t>
            </a:r>
            <a:r>
              <a:rPr lang="en-US" sz="3300" b="0" dirty="0" smtClean="0">
                <a:solidFill>
                  <a:srgbClr val="2C3771"/>
                </a:solidFill>
              </a:rPr>
              <a:t>to </a:t>
            </a:r>
            <a:r>
              <a:rPr lang="en-US" sz="3300" b="0" dirty="0">
                <a:solidFill>
                  <a:srgbClr val="2C3771"/>
                </a:solidFill>
              </a:rPr>
              <a:t>have ≥ 40 % of each gender on boards by January </a:t>
            </a:r>
            <a:r>
              <a:rPr lang="en-US" sz="3300" b="0" dirty="0" smtClean="0">
                <a:solidFill>
                  <a:srgbClr val="2C3771"/>
                </a:solidFill>
              </a:rPr>
              <a:t>2017</a:t>
            </a:r>
          </a:p>
          <a:p>
            <a:pPr marL="457200" indent="-457200" algn="just" defTabSz="821530">
              <a:buFontTx/>
              <a:buChar char="-"/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en-US" sz="3300" b="0" dirty="0">
                <a:solidFill>
                  <a:srgbClr val="2C3771"/>
                </a:solidFill>
              </a:rPr>
              <a:t>The share of women on boards first reached 40 % in </a:t>
            </a:r>
            <a:r>
              <a:rPr lang="en-US" sz="3300" b="0" dirty="0" smtClean="0">
                <a:solidFill>
                  <a:srgbClr val="2C3771"/>
                </a:solidFill>
              </a:rPr>
              <a:t>2016</a:t>
            </a:r>
            <a:endParaRPr lang="fr-FR" sz="2800" dirty="0">
              <a:solidFill>
                <a:srgbClr val="2C37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08922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BANDEAU BLANC.jpg" descr="BANDEAU BLAN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"/>
            <a:ext cx="24384001" cy="199806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Le Lorem Ipsum est simplement du faux texte employé dans la composition…"/>
          <p:cNvSpPr txBox="1"/>
          <p:nvPr/>
        </p:nvSpPr>
        <p:spPr>
          <a:xfrm>
            <a:off x="19284659" y="526808"/>
            <a:ext cx="4520465" cy="944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/>
          <a:p>
            <a:pPr algn="r" defTabSz="821530">
              <a:defRPr sz="26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i="1" dirty="0" err="1">
                <a:solidFill>
                  <a:srgbClr val="2C3771"/>
                </a:solidFill>
              </a:rPr>
              <a:t>Women</a:t>
            </a:r>
            <a:r>
              <a:rPr lang="fr-FR" i="1" dirty="0">
                <a:solidFill>
                  <a:srgbClr val="2C3771"/>
                </a:solidFill>
              </a:rPr>
              <a:t> on </a:t>
            </a:r>
            <a:r>
              <a:rPr lang="fr-FR" i="1" dirty="0" err="1">
                <a:solidFill>
                  <a:srgbClr val="2C3771"/>
                </a:solidFill>
              </a:rPr>
              <a:t>boards</a:t>
            </a:r>
            <a:r>
              <a:rPr lang="fr-FR" i="1" dirty="0">
                <a:solidFill>
                  <a:srgbClr val="2C3771"/>
                </a:solidFill>
              </a:rPr>
              <a:t> </a:t>
            </a:r>
            <a:r>
              <a:rPr lang="fr-FR" dirty="0">
                <a:solidFill>
                  <a:srgbClr val="2C3771"/>
                </a:solidFill>
              </a:rPr>
              <a:t>directive</a:t>
            </a:r>
          </a:p>
          <a:p>
            <a:pPr algn="r" defTabSz="821530">
              <a:defRPr sz="2600" b="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i="1" dirty="0">
                <a:solidFill>
                  <a:srgbClr val="2C3771"/>
                </a:solidFill>
              </a:rPr>
              <a:t>28 </a:t>
            </a:r>
            <a:r>
              <a:rPr lang="fr-FR" i="1" dirty="0" err="1">
                <a:solidFill>
                  <a:srgbClr val="2C3771"/>
                </a:solidFill>
              </a:rPr>
              <a:t>january</a:t>
            </a:r>
            <a:r>
              <a:rPr lang="fr-FR" i="1" dirty="0">
                <a:solidFill>
                  <a:srgbClr val="2C3771"/>
                </a:solidFill>
              </a:rPr>
              <a:t> 2022 - Paris</a:t>
            </a:r>
          </a:p>
        </p:txBody>
      </p:sp>
      <p:sp>
        <p:nvSpPr>
          <p:cNvPr id="4" name="Intitulé de l’évènement amet…"/>
          <p:cNvSpPr txBox="1"/>
          <p:nvPr/>
        </p:nvSpPr>
        <p:spPr>
          <a:xfrm>
            <a:off x="3318086" y="2655599"/>
            <a:ext cx="16432954" cy="8700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/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sz="3300" i="1" dirty="0" smtClean="0">
                <a:solidFill>
                  <a:srgbClr val="2C3771"/>
                </a:solidFill>
              </a:rPr>
              <a:t>THE 2017 PROPOSAL – A minimum </a:t>
            </a:r>
            <a:r>
              <a:rPr lang="fr-FR" sz="3300" i="1" dirty="0" err="1" smtClean="0">
                <a:solidFill>
                  <a:srgbClr val="2C3771"/>
                </a:solidFill>
              </a:rPr>
              <a:t>harmonization</a:t>
            </a:r>
            <a:r>
              <a:rPr lang="fr-FR" sz="3300" i="1" dirty="0" smtClean="0">
                <a:solidFill>
                  <a:srgbClr val="2C3771"/>
                </a:solidFill>
              </a:rPr>
              <a:t> for a </a:t>
            </a:r>
            <a:r>
              <a:rPr lang="fr-FR" sz="3300" i="1" dirty="0" err="1" smtClean="0">
                <a:solidFill>
                  <a:srgbClr val="2C3771"/>
                </a:solidFill>
              </a:rPr>
              <a:t>transitional</a:t>
            </a:r>
            <a:r>
              <a:rPr lang="fr-FR" sz="3300" i="1" dirty="0" smtClean="0">
                <a:solidFill>
                  <a:srgbClr val="2C3771"/>
                </a:solidFill>
              </a:rPr>
              <a:t> </a:t>
            </a:r>
            <a:r>
              <a:rPr lang="fr-FR" sz="3300" i="1" dirty="0" err="1" smtClean="0">
                <a:solidFill>
                  <a:srgbClr val="2C3771"/>
                </a:solidFill>
              </a:rPr>
              <a:t>period</a:t>
            </a:r>
            <a:endParaRPr lang="fr-FR" sz="3300" dirty="0" smtClean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300" dirty="0" smtClean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sz="3300" b="0" i="1" dirty="0" smtClean="0">
                <a:solidFill>
                  <a:srgbClr val="2C3771"/>
                </a:solidFill>
              </a:rPr>
              <a:t>The initial </a:t>
            </a:r>
            <a:r>
              <a:rPr lang="fr-FR" sz="3300" b="0" i="1" dirty="0" err="1" smtClean="0">
                <a:solidFill>
                  <a:srgbClr val="2C3771"/>
                </a:solidFill>
              </a:rPr>
              <a:t>proposal</a:t>
            </a:r>
            <a:r>
              <a:rPr lang="fr-FR" sz="3300" b="0" i="1" dirty="0" smtClean="0">
                <a:solidFill>
                  <a:srgbClr val="2C3771"/>
                </a:solidFill>
              </a:rPr>
              <a:t> has been </a:t>
            </a:r>
            <a:r>
              <a:rPr lang="fr-FR" sz="3300" b="0" i="1" dirty="0" err="1" smtClean="0">
                <a:solidFill>
                  <a:srgbClr val="2C3771"/>
                </a:solidFill>
              </a:rPr>
              <a:t>modified</a:t>
            </a:r>
            <a:r>
              <a:rPr lang="fr-FR" sz="3300" b="0" i="1" dirty="0" smtClean="0">
                <a:solidFill>
                  <a:srgbClr val="2C3771"/>
                </a:solidFill>
              </a:rPr>
              <a:t> </a:t>
            </a:r>
            <a:r>
              <a:rPr lang="fr-FR" sz="3300" b="0" i="1" dirty="0" err="1" smtClean="0">
                <a:solidFill>
                  <a:srgbClr val="2C3771"/>
                </a:solidFill>
              </a:rPr>
              <a:t>several</a:t>
            </a:r>
            <a:r>
              <a:rPr lang="fr-FR" sz="3300" b="0" i="1" dirty="0" smtClean="0">
                <a:solidFill>
                  <a:srgbClr val="2C3771"/>
                </a:solidFill>
              </a:rPr>
              <a:t> times </a:t>
            </a:r>
            <a:r>
              <a:rPr lang="fr-FR" sz="3300" b="0" i="1" dirty="0" err="1" smtClean="0">
                <a:solidFill>
                  <a:srgbClr val="2C3771"/>
                </a:solidFill>
              </a:rPr>
              <a:t>since</a:t>
            </a:r>
            <a:r>
              <a:rPr lang="fr-FR" sz="3300" b="0" i="1" dirty="0" smtClean="0">
                <a:solidFill>
                  <a:srgbClr val="2C3771"/>
                </a:solidFill>
              </a:rPr>
              <a:t> </a:t>
            </a:r>
            <a:r>
              <a:rPr lang="fr-FR" sz="3300" b="0" i="1" dirty="0" err="1" smtClean="0">
                <a:solidFill>
                  <a:srgbClr val="2C3771"/>
                </a:solidFill>
              </a:rPr>
              <a:t>its</a:t>
            </a:r>
            <a:r>
              <a:rPr lang="fr-FR" sz="3300" b="0" i="1" dirty="0" smtClean="0">
                <a:solidFill>
                  <a:srgbClr val="2C3771"/>
                </a:solidFill>
              </a:rPr>
              <a:t> introduction in 2012</a:t>
            </a:r>
            <a:endParaRPr lang="fr-FR" sz="3300" b="0" i="1" dirty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300" dirty="0" smtClean="0">
              <a:solidFill>
                <a:srgbClr val="2C3771"/>
              </a:solidFill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300" dirty="0">
              <a:solidFill>
                <a:srgbClr val="2C3771"/>
              </a:solidFill>
            </a:endParaRPr>
          </a:p>
          <a:p>
            <a:pPr marL="457200" indent="-457200" algn="just" defTabSz="821530">
              <a:buFontTx/>
              <a:buChar char="-"/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en-US" sz="3300" b="0" dirty="0" smtClean="0">
                <a:solidFill>
                  <a:srgbClr val="2C3771"/>
                </a:solidFill>
              </a:rPr>
              <a:t>Sets a </a:t>
            </a:r>
            <a:r>
              <a:rPr lang="en-US" sz="3300" dirty="0">
                <a:solidFill>
                  <a:srgbClr val="2C3771"/>
                </a:solidFill>
              </a:rPr>
              <a:t>minimum objective of a 40% </a:t>
            </a:r>
            <a:r>
              <a:rPr lang="en-US" sz="3300" b="0" dirty="0">
                <a:solidFill>
                  <a:srgbClr val="2C3771"/>
                </a:solidFill>
              </a:rPr>
              <a:t>presence of the under-represented sex among the non-executive directors of companies listed on stock exchanges </a:t>
            </a:r>
            <a:r>
              <a:rPr lang="en-US" sz="3300" b="0" dirty="0" smtClean="0">
                <a:solidFill>
                  <a:srgbClr val="2C3771"/>
                </a:solidFill>
              </a:rPr>
              <a:t>(for </a:t>
            </a:r>
            <a:r>
              <a:rPr lang="en-US" sz="3300" b="0" dirty="0">
                <a:solidFill>
                  <a:srgbClr val="2C3771"/>
                </a:solidFill>
              </a:rPr>
              <a:t>both executive </a:t>
            </a:r>
            <a:r>
              <a:rPr lang="en-US" sz="3300" b="0" dirty="0" smtClean="0">
                <a:solidFill>
                  <a:srgbClr val="2C3771"/>
                </a:solidFill>
              </a:rPr>
              <a:t>and </a:t>
            </a:r>
            <a:r>
              <a:rPr lang="en-US" sz="3300" b="0" dirty="0">
                <a:solidFill>
                  <a:srgbClr val="2C3771"/>
                </a:solidFill>
              </a:rPr>
              <a:t>non-executive </a:t>
            </a:r>
            <a:r>
              <a:rPr lang="en-US" sz="3300" b="0" dirty="0" smtClean="0">
                <a:solidFill>
                  <a:srgbClr val="2C3771"/>
                </a:solidFill>
              </a:rPr>
              <a:t>directors : 33%). </a:t>
            </a:r>
          </a:p>
          <a:p>
            <a:pPr marL="457200" indent="-457200" algn="just" defTabSz="821530">
              <a:buFontTx/>
              <a:buChar char="-"/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en-US" sz="3300" b="0" dirty="0" smtClean="0">
              <a:solidFill>
                <a:srgbClr val="2C3771"/>
              </a:solidFill>
            </a:endParaRPr>
          </a:p>
          <a:p>
            <a:pPr marL="457200" indent="-457200" algn="just" defTabSz="821530">
              <a:buFontTx/>
              <a:buChar char="-"/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en-US" sz="3300" b="0" dirty="0" smtClean="0">
                <a:solidFill>
                  <a:srgbClr val="2C3771"/>
                </a:solidFill>
              </a:rPr>
              <a:t>Requires companies </a:t>
            </a:r>
            <a:r>
              <a:rPr lang="en-US" sz="3300" b="0" dirty="0">
                <a:solidFill>
                  <a:srgbClr val="2C3771"/>
                </a:solidFill>
              </a:rPr>
              <a:t>with a lower share of the under-represented sex </a:t>
            </a:r>
            <a:r>
              <a:rPr lang="en-US" sz="3300" b="0" dirty="0" smtClean="0">
                <a:solidFill>
                  <a:srgbClr val="2C3771"/>
                </a:solidFill>
              </a:rPr>
              <a:t>to introduce </a:t>
            </a:r>
            <a:r>
              <a:rPr lang="en-US" sz="3300" dirty="0" smtClean="0">
                <a:solidFill>
                  <a:srgbClr val="2C3771"/>
                </a:solidFill>
              </a:rPr>
              <a:t>procedural rules </a:t>
            </a:r>
            <a:r>
              <a:rPr lang="en-US" sz="3300" b="0" dirty="0" smtClean="0">
                <a:solidFill>
                  <a:srgbClr val="2C3771"/>
                </a:solidFill>
              </a:rPr>
              <a:t>on the selection and appointment of non-executive board members. </a:t>
            </a:r>
            <a:endParaRPr lang="fr-FR" sz="3300" b="0" dirty="0">
              <a:solidFill>
                <a:srgbClr val="2C3771"/>
              </a:solidFill>
            </a:endParaRPr>
          </a:p>
          <a:p>
            <a:pPr marL="457200" indent="-457200" algn="just" defTabSz="821530">
              <a:buFontTx/>
              <a:buChar char="-"/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300" b="0" dirty="0">
              <a:solidFill>
                <a:srgbClr val="2C3771"/>
              </a:solidFill>
              <a:latin typeface="Marianne"/>
              <a:ea typeface="Marianne"/>
              <a:cs typeface="Marianne"/>
            </a:endParaRPr>
          </a:p>
          <a:p>
            <a:pPr marL="457200" indent="-457200" algn="just" defTabSz="821530">
              <a:buFontTx/>
              <a:buChar char="-"/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en-US" sz="3300" b="0" dirty="0" smtClean="0">
                <a:solidFill>
                  <a:srgbClr val="2C3771"/>
                </a:solidFill>
                <a:latin typeface="Marianne"/>
                <a:ea typeface="Marianne"/>
                <a:cs typeface="Marianne"/>
              </a:rPr>
              <a:t>Allows member </a:t>
            </a:r>
            <a:r>
              <a:rPr lang="en-US" sz="3300" b="0" dirty="0">
                <a:solidFill>
                  <a:srgbClr val="2C3771"/>
                </a:solidFill>
                <a:latin typeface="Marianne"/>
                <a:ea typeface="Marianne"/>
                <a:cs typeface="Marianne"/>
              </a:rPr>
              <a:t>s</a:t>
            </a:r>
            <a:r>
              <a:rPr lang="en-US" sz="3300" b="0" dirty="0" smtClean="0">
                <a:solidFill>
                  <a:srgbClr val="2C3771"/>
                </a:solidFill>
                <a:latin typeface="Marianne"/>
                <a:ea typeface="Marianne"/>
                <a:cs typeface="Marianne"/>
              </a:rPr>
              <a:t>tates in which </a:t>
            </a:r>
            <a:r>
              <a:rPr lang="en-US" sz="3300" dirty="0" smtClean="0">
                <a:solidFill>
                  <a:srgbClr val="2C3771"/>
                </a:solidFill>
                <a:latin typeface="Marianne"/>
                <a:ea typeface="Marianne"/>
                <a:cs typeface="Marianne"/>
              </a:rPr>
              <a:t>equally effective measures </a:t>
            </a:r>
            <a:r>
              <a:rPr lang="en-US" sz="3300" b="0" dirty="0" smtClean="0">
                <a:solidFill>
                  <a:srgbClr val="2C3771"/>
                </a:solidFill>
                <a:latin typeface="Marianne"/>
                <a:ea typeface="Marianne"/>
                <a:cs typeface="Marianne"/>
              </a:rPr>
              <a:t>have already been taken to </a:t>
            </a:r>
            <a:r>
              <a:rPr lang="en-US" sz="3300" dirty="0" smtClean="0">
                <a:solidFill>
                  <a:srgbClr val="2C3771"/>
                </a:solidFill>
                <a:latin typeface="Marianne"/>
                <a:ea typeface="Marianne"/>
                <a:cs typeface="Marianne"/>
              </a:rPr>
              <a:t>suspend</a:t>
            </a:r>
            <a:r>
              <a:rPr lang="en-US" sz="3300" b="0" dirty="0" smtClean="0">
                <a:solidFill>
                  <a:srgbClr val="2C3771"/>
                </a:solidFill>
                <a:latin typeface="Marianne"/>
                <a:ea typeface="Marianne"/>
                <a:cs typeface="Marianne"/>
              </a:rPr>
              <a:t> the requirements of the directive. </a:t>
            </a:r>
            <a:endParaRPr lang="fr-FR" sz="3300" b="0" dirty="0">
              <a:solidFill>
                <a:srgbClr val="2C3771"/>
              </a:solidFill>
              <a:latin typeface="Marianne"/>
              <a:ea typeface="Marianne"/>
              <a:cs typeface="Marianne"/>
            </a:endParaRPr>
          </a:p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300" b="0" dirty="0">
              <a:solidFill>
                <a:srgbClr val="2C3771"/>
              </a:solidFill>
              <a:latin typeface="Marianne"/>
              <a:ea typeface="Marianne"/>
              <a:cs typeface="Marianne"/>
            </a:endParaRPr>
          </a:p>
          <a:p>
            <a:pPr algn="just" defTabSz="821530">
              <a:defRPr sz="3300" b="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2800" dirty="0">
              <a:solidFill>
                <a:srgbClr val="2C37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23655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FUE - COUVERTURE - CLAIR.jpg" descr="PFUE - COUVERTURE - CLA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2550" y="-44256"/>
            <a:ext cx="24549100" cy="13804512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Intitulé de l’évènement amet…"/>
          <p:cNvSpPr txBox="1"/>
          <p:nvPr/>
        </p:nvSpPr>
        <p:spPr>
          <a:xfrm>
            <a:off x="8713046" y="4611692"/>
            <a:ext cx="15356322" cy="3806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/>
          <a:p>
            <a:pPr algn="just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en-US" sz="5000" i="1" dirty="0" smtClean="0">
                <a:solidFill>
                  <a:srgbClr val="2C3771"/>
                </a:solidFill>
              </a:rPr>
              <a:t>Proposal for a directive on </a:t>
            </a:r>
            <a:r>
              <a:rPr lang="en-US" sz="5000" i="1" dirty="0">
                <a:solidFill>
                  <a:srgbClr val="2C3771"/>
                </a:solidFill>
              </a:rPr>
              <a:t>improving the gender balance among non-executive directors of companies listed on </a:t>
            </a:r>
            <a:r>
              <a:rPr lang="en-US" sz="5000" i="1" dirty="0" smtClean="0">
                <a:solidFill>
                  <a:srgbClr val="2C3771"/>
                </a:solidFill>
              </a:rPr>
              <a:t>stock exchanges</a:t>
            </a:r>
            <a:endParaRPr lang="fr-FR" sz="5000" dirty="0" smtClean="0">
              <a:solidFill>
                <a:srgbClr val="2C3771"/>
              </a:solidFill>
            </a:endParaRPr>
          </a:p>
          <a:p>
            <a:pPr algn="just" defTabSz="821530">
              <a:defRPr sz="6000" b="0" i="1">
                <a:solidFill>
                  <a:srgbClr val="FFFFFF"/>
                </a:solidFill>
                <a:latin typeface="Marianne Light"/>
                <a:ea typeface="Marianne Light"/>
                <a:cs typeface="Marianne Light"/>
                <a:sym typeface="Marianne Light"/>
              </a:defRPr>
            </a:pPr>
            <a:r>
              <a:rPr lang="en-US" sz="4400" dirty="0" smtClean="0">
                <a:solidFill>
                  <a:srgbClr val="2C3771"/>
                </a:solidFill>
              </a:rPr>
              <a:t>HIGH </a:t>
            </a:r>
            <a:r>
              <a:rPr lang="en-US" sz="4400" dirty="0">
                <a:solidFill>
                  <a:srgbClr val="2C3771"/>
                </a:solidFill>
              </a:rPr>
              <a:t>LEVEL GROUP ON GENDER </a:t>
            </a:r>
            <a:r>
              <a:rPr lang="en-US" sz="4400" dirty="0" smtClean="0">
                <a:solidFill>
                  <a:srgbClr val="2C3771"/>
                </a:solidFill>
              </a:rPr>
              <a:t>MAINSTREAMING</a:t>
            </a:r>
            <a:endParaRPr lang="en-US" sz="4400" dirty="0">
              <a:solidFill>
                <a:srgbClr val="2C3771"/>
              </a:solidFill>
            </a:endParaRPr>
          </a:p>
          <a:p>
            <a:pPr algn="just" defTabSz="821530">
              <a:defRPr sz="6000" b="0" i="1">
                <a:solidFill>
                  <a:srgbClr val="FFFFFF"/>
                </a:solidFill>
                <a:latin typeface="Marianne Light"/>
                <a:ea typeface="Marianne Light"/>
                <a:cs typeface="Marianne Light"/>
                <a:sym typeface="Marianne Light"/>
              </a:defRPr>
            </a:pPr>
            <a:r>
              <a:rPr lang="en-US" sz="4400" dirty="0" smtClean="0">
                <a:solidFill>
                  <a:srgbClr val="2C3771"/>
                </a:solidFill>
              </a:rPr>
              <a:t>28 </a:t>
            </a:r>
            <a:r>
              <a:rPr lang="en-US" sz="4400" dirty="0">
                <a:solidFill>
                  <a:srgbClr val="2C3771"/>
                </a:solidFill>
              </a:rPr>
              <a:t>JANUARY </a:t>
            </a:r>
            <a:r>
              <a:rPr lang="en-US" sz="4400" dirty="0" smtClean="0">
                <a:solidFill>
                  <a:srgbClr val="2C3771"/>
                </a:solidFill>
              </a:rPr>
              <a:t>2022</a:t>
            </a:r>
            <a:r>
              <a:rPr lang="fr-FR" sz="4400" dirty="0" smtClean="0">
                <a:solidFill>
                  <a:srgbClr val="2C3771"/>
                </a:solidFill>
              </a:rPr>
              <a:t> </a:t>
            </a:r>
            <a:endParaRPr lang="fr-FR" sz="4400" dirty="0">
              <a:solidFill>
                <a:srgbClr val="2C37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6346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461</Words>
  <Application>Microsoft Office PowerPoint</Application>
  <PresentationFormat>Custom</PresentationFormat>
  <Paragraphs>65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Helvetica Light</vt:lpstr>
      <vt:lpstr>Helvetica Neue</vt:lpstr>
      <vt:lpstr>Helvetica Neue Light</vt:lpstr>
      <vt:lpstr>Helvetica Neue Medium</vt:lpstr>
      <vt:lpstr>Helvetica Neue Thin</vt:lpstr>
      <vt:lpstr>Marianne</vt:lpstr>
      <vt:lpstr>Marianne Light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DELMOTTE, Clara (DGCS/DIRECTION/BEI)</dc:creator>
  <cp:lastModifiedBy>NIIRANEN Outi (JUST)</cp:lastModifiedBy>
  <cp:revision>38</cp:revision>
  <cp:lastPrinted>2022-01-26T15:15:03Z</cp:lastPrinted>
  <dcterms:modified xsi:type="dcterms:W3CDTF">2022-02-01T12:17:27Z</dcterms:modified>
</cp:coreProperties>
</file>